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v" ContentType="video/unknown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85" r:id="rId2"/>
    <p:sldId id="425" r:id="rId3"/>
    <p:sldId id="388" r:id="rId4"/>
    <p:sldId id="383" r:id="rId5"/>
    <p:sldId id="374" r:id="rId6"/>
    <p:sldId id="375" r:id="rId7"/>
    <p:sldId id="376" r:id="rId8"/>
    <p:sldId id="378" r:id="rId9"/>
    <p:sldId id="377" r:id="rId10"/>
    <p:sldId id="431" r:id="rId11"/>
    <p:sldId id="434" r:id="rId12"/>
    <p:sldId id="379" r:id="rId13"/>
    <p:sldId id="436" r:id="rId14"/>
    <p:sldId id="387" r:id="rId15"/>
    <p:sldId id="380" r:id="rId16"/>
    <p:sldId id="405" r:id="rId17"/>
    <p:sldId id="443" r:id="rId18"/>
    <p:sldId id="444" r:id="rId19"/>
    <p:sldId id="445" r:id="rId20"/>
    <p:sldId id="446" r:id="rId21"/>
    <p:sldId id="447" r:id="rId22"/>
    <p:sldId id="480" r:id="rId23"/>
    <p:sldId id="481" r:id="rId24"/>
    <p:sldId id="448" r:id="rId25"/>
    <p:sldId id="449" r:id="rId26"/>
    <p:sldId id="437" r:id="rId27"/>
    <p:sldId id="438" r:id="rId28"/>
    <p:sldId id="442" r:id="rId29"/>
    <p:sldId id="439" r:id="rId30"/>
    <p:sldId id="440" r:id="rId31"/>
    <p:sldId id="441" r:id="rId32"/>
    <p:sldId id="450" r:id="rId33"/>
    <p:sldId id="451" r:id="rId34"/>
    <p:sldId id="452" r:id="rId35"/>
    <p:sldId id="453" r:id="rId36"/>
    <p:sldId id="455" r:id="rId37"/>
    <p:sldId id="456" r:id="rId38"/>
    <p:sldId id="457" r:id="rId39"/>
    <p:sldId id="458" r:id="rId40"/>
    <p:sldId id="460" r:id="rId41"/>
    <p:sldId id="461" r:id="rId42"/>
    <p:sldId id="462" r:id="rId43"/>
    <p:sldId id="463" r:id="rId44"/>
    <p:sldId id="465" r:id="rId45"/>
    <p:sldId id="466" r:id="rId46"/>
    <p:sldId id="467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79" r:id="rId59"/>
    <p:sldId id="381" r:id="rId60"/>
  </p:sldIdLst>
  <p:sldSz cx="9144000" cy="6858000" type="screen4x3"/>
  <p:notesSz cx="7099300" cy="10234613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0C0C0"/>
    <a:srgbClr val="EAEAEA"/>
    <a:srgbClr val="000000"/>
    <a:srgbClr val="D4D4D4"/>
    <a:srgbClr val="DCDCDC"/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7" autoAdjust="0"/>
    <p:restoredTop sz="99296" autoAdjust="0"/>
  </p:normalViewPr>
  <p:slideViewPr>
    <p:cSldViewPr>
      <p:cViewPr varScale="1">
        <p:scale>
          <a:sx n="99" d="100"/>
          <a:sy n="99" d="100"/>
        </p:scale>
        <p:origin x="-616" y="-104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>
      <p:cViewPr varScale="1">
        <p:scale>
          <a:sx n="56" d="100"/>
          <a:sy n="56" d="100"/>
        </p:scale>
        <p:origin x="-1854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Relationship Id="rId3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7EB5CEB-10EC-4250-B41B-911C18F7B10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247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l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>
            <a:lvl1pPr algn="r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2513"/>
            <a:ext cx="520382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l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9" tIns="48301" rIns="96599" bIns="48301" numCol="1" anchor="b" anchorCtr="0" compatLnSpc="1">
            <a:prstTxWarp prst="textNoShape">
              <a:avLst/>
            </a:prstTxWarp>
          </a:bodyPr>
          <a:lstStyle>
            <a:lvl1pPr algn="r" defTabSz="96664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5B3457DF-9F21-42CB-9BA5-37EF3B5B118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940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1F890-4385-4393-BC80-4AF8EBB2694C}" type="datetime1">
              <a:rPr lang="pt-BR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84830-5FDF-4103-A08C-3EA01535F0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D6235-3DDA-46F0-9ADF-8749FD3455A7}" type="datetime1">
              <a:rPr lang="pt-BR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78C03-0416-45FA-8519-BCD69E55DC5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D4F30-78DF-4B70-989D-BC4CE8714BEA}" type="datetime1">
              <a:rPr lang="pt-BR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7C87A-7298-463D-8440-AC8B865D57A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87AEE-A6F9-42BF-A944-1FFC6E684767}" type="datetime1">
              <a:rPr lang="pt-BR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0F134-0D6B-485D-B0FB-A763CE3D49E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FC149-0404-47F4-B84B-7A8F5C22A91F}" type="datetime1">
              <a:rPr lang="pt-BR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23C81-B0BD-44A8-92E6-E112B36F11C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>
              <a:defRPr/>
            </a:pPr>
            <a:fld id="{8EC523D2-F942-4AC8-8660-A9B83B66096C}" type="datetime1">
              <a:rPr lang="pt-BR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>
              <a:defRPr/>
            </a:pPr>
            <a:fld id="{ED2E3F00-79D4-49CB-8511-9D8592BC097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685800" y="6172200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defRPr/>
            </a:pPr>
            <a:endParaRPr lang="pt-BR"/>
          </a:p>
        </p:txBody>
      </p:sp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685800" y="685800"/>
            <a:ext cx="77724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>
              <a:defRPr/>
            </a:pPr>
            <a:endParaRPr lang="pt-BR"/>
          </a:p>
        </p:txBody>
      </p:sp>
      <p:sp>
        <p:nvSpPr>
          <p:cNvPr id="1035" name="Text Box 11"/>
          <p:cNvSpPr txBox="1">
            <a:spLocks noChangeArrowheads="1"/>
          </p:cNvSpPr>
          <p:nvPr userDrawn="1"/>
        </p:nvSpPr>
        <p:spPr bwMode="auto">
          <a:xfrm>
            <a:off x="6683375" y="231775"/>
            <a:ext cx="18621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pt-BR" sz="1200" b="1" dirty="0">
                <a:effectLst/>
                <a:latin typeface="Verdana" pitchFamily="34" charset="0"/>
              </a:rPr>
              <a:t>Computação Básica</a:t>
            </a:r>
          </a:p>
        </p:txBody>
      </p:sp>
      <p:pic>
        <p:nvPicPr>
          <p:cNvPr id="9" name="Picture 2" descr="Z:\Users\Zaghetto\Documents\UnB\UnB Indentidade Visual\Departamento.TIF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4348" y="239693"/>
            <a:ext cx="3913188" cy="33178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0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42938" y="1357298"/>
            <a:ext cx="7786687" cy="476886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r">
              <a:buFontTx/>
              <a:buNone/>
              <a:defRPr/>
            </a:pPr>
            <a:r>
              <a:rPr lang="en-US" sz="2800" b="1" dirty="0" err="1" smtClean="0">
                <a:latin typeface="Verdana" pitchFamily="34" charset="0"/>
              </a:rPr>
              <a:t>Computação</a:t>
            </a:r>
            <a:r>
              <a:rPr lang="en-US" sz="2800" b="1" dirty="0" smtClean="0">
                <a:latin typeface="Verdana" pitchFamily="34" charset="0"/>
              </a:rPr>
              <a:t> Básica</a:t>
            </a:r>
          </a:p>
          <a:p>
            <a:pPr algn="r">
              <a:buFontTx/>
              <a:buNone/>
              <a:defRPr/>
            </a:pPr>
            <a:r>
              <a:rPr lang="en-US" sz="1600" b="1" dirty="0" smtClean="0">
                <a:latin typeface="Verdana" pitchFamily="34" charset="0"/>
              </a:rPr>
              <a:t>Disciplina 116301</a:t>
            </a:r>
            <a:br>
              <a:rPr lang="en-US" sz="1600" b="1" dirty="0" smtClean="0">
                <a:latin typeface="Verdana" pitchFamily="34" charset="0"/>
              </a:rPr>
            </a:br>
            <a:endParaRPr lang="en-US" sz="1600" b="1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endParaRPr lang="en-US" sz="16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2000" dirty="0" smtClean="0">
                <a:latin typeface="Verdana" pitchFamily="34" charset="0"/>
              </a:rPr>
              <a:t>Prof. Alexandre Zaghetto</a:t>
            </a:r>
          </a:p>
          <a:p>
            <a:pPr algn="r">
              <a:buFontTx/>
              <a:buNone/>
              <a:defRPr/>
            </a:pPr>
            <a:r>
              <a:rPr lang="en-US" sz="1400" dirty="0" smtClean="0">
                <a:latin typeface="Verdana" pitchFamily="34" charset="0"/>
              </a:rPr>
              <a:t>zaghetto@unb.com</a:t>
            </a:r>
          </a:p>
          <a:p>
            <a:pPr algn="ctr">
              <a:buFontTx/>
              <a:buNone/>
              <a:defRPr/>
            </a:pPr>
            <a:endParaRPr lang="en-US" sz="14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latin typeface="Verdana" pitchFamily="34" charset="0"/>
            </a:endParaRPr>
          </a:p>
          <a:p>
            <a:pPr algn="ctr">
              <a:buFontTx/>
              <a:buNone/>
              <a:defRPr/>
            </a:pPr>
            <a:endParaRPr lang="en-US" sz="20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Universidade</a:t>
            </a:r>
            <a:r>
              <a:rPr lang="en-US" sz="1200" dirty="0" smtClean="0">
                <a:latin typeface="Verdana" pitchFamily="34" charset="0"/>
              </a:rPr>
              <a:t> de Brasília</a:t>
            </a: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Instituto</a:t>
            </a:r>
            <a:r>
              <a:rPr lang="en-US" sz="1200" dirty="0" smtClean="0">
                <a:latin typeface="Verdana" pitchFamily="34" charset="0"/>
              </a:rPr>
              <a:t> de </a:t>
            </a:r>
            <a:r>
              <a:rPr lang="en-US" sz="1200" dirty="0" err="1" smtClean="0">
                <a:latin typeface="Verdana" pitchFamily="34" charset="0"/>
              </a:rPr>
              <a:t>Ciências</a:t>
            </a:r>
            <a:r>
              <a:rPr lang="en-US" sz="1200" dirty="0" smtClean="0">
                <a:latin typeface="Verdana" pitchFamily="34" charset="0"/>
              </a:rPr>
              <a:t> </a:t>
            </a:r>
            <a:r>
              <a:rPr lang="en-US" sz="1200" dirty="0" err="1" smtClean="0">
                <a:latin typeface="Verdana" pitchFamily="34" charset="0"/>
              </a:rPr>
              <a:t>Exatas</a:t>
            </a:r>
            <a:endParaRPr lang="en-US" sz="1200" dirty="0" smtClean="0">
              <a:latin typeface="Verdana" pitchFamily="34" charset="0"/>
            </a:endParaRPr>
          </a:p>
          <a:p>
            <a:pPr algn="r">
              <a:buFontTx/>
              <a:buNone/>
              <a:defRPr/>
            </a:pPr>
            <a:r>
              <a:rPr lang="en-US" sz="1200" dirty="0" err="1" smtClean="0">
                <a:latin typeface="Verdana" pitchFamily="34" charset="0"/>
              </a:rPr>
              <a:t>Departamento</a:t>
            </a:r>
            <a:r>
              <a:rPr lang="en-US" sz="1200" dirty="0" smtClean="0">
                <a:latin typeface="Verdana" pitchFamily="34" charset="0"/>
              </a:rPr>
              <a:t> de </a:t>
            </a:r>
            <a:r>
              <a:rPr lang="en-US" sz="1200" dirty="0" err="1" smtClean="0">
                <a:latin typeface="Verdana" pitchFamily="34" charset="0"/>
              </a:rPr>
              <a:t>Ciência</a:t>
            </a:r>
            <a:r>
              <a:rPr lang="en-US" sz="1200" dirty="0" smtClean="0">
                <a:latin typeface="Verdana" pitchFamily="34" charset="0"/>
              </a:rPr>
              <a:t> </a:t>
            </a:r>
            <a:r>
              <a:rPr lang="en-US" sz="1200" dirty="0" err="1" smtClean="0">
                <a:latin typeface="Verdana" pitchFamily="34" charset="0"/>
              </a:rPr>
              <a:t>da</a:t>
            </a:r>
            <a:r>
              <a:rPr lang="en-US" sz="1200" dirty="0" smtClean="0">
                <a:latin typeface="Verdana" pitchFamily="34" charset="0"/>
              </a:rPr>
              <a:t> Computação</a:t>
            </a:r>
          </a:p>
          <a:p>
            <a:pPr algn="ctr">
              <a:buNone/>
              <a:defRPr/>
            </a:pPr>
            <a:endParaRPr lang="pt-BR" sz="8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>
              <a:buNone/>
              <a:defRPr/>
            </a:pPr>
            <a:r>
              <a:rPr lang="pt-BR" sz="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Pintura por Nick </a:t>
            </a:r>
            <a:r>
              <a:rPr lang="pt-BR" sz="8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Gentry</a:t>
            </a:r>
            <a:r>
              <a:rPr lang="pt-BR" sz="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(http://www.nickgentry.com/).</a:t>
            </a:r>
            <a:endParaRPr lang="en-US" sz="8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BB5416-059D-4998-BF06-CA0A87FA1185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Laboratórios:</a:t>
            </a: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Os programas da prática de laboratório devem ser entregues individualmente, mesmo que tenham sido feitos em dupla.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Os códigos fontes devem ser compactados (</a:t>
            </a:r>
            <a:r>
              <a:rPr lang="pt-BR" sz="1800" dirty="0" err="1" smtClean="0">
                <a:latin typeface="Verdana" pitchFamily="34" charset="0"/>
                <a:cs typeface="Times New Roman" pitchFamily="18" charset="0"/>
              </a:rPr>
              <a:t>zip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/</a:t>
            </a:r>
            <a:r>
              <a:rPr lang="pt-BR" sz="1800" dirty="0" err="1" smtClean="0">
                <a:latin typeface="Verdana" pitchFamily="34" charset="0"/>
                <a:cs typeface="Times New Roman" pitchFamily="18" charset="0"/>
              </a:rPr>
              <a:t>rar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) e entregues em um arquivo único no formato "nome_do_aluno_lab_x.zip". 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Toda entrega de atividade deve ser realizada via Moodle. Não serão considerados arquivos enviados por e-mail.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3. Avaliação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BB5416-059D-4998-BF06-CA0A87FA1185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Lista de exercícios realizada no URI Online </a:t>
            </a:r>
            <a:r>
              <a:rPr lang="pt-BR" sz="1800" dirty="0" err="1" smtClean="0">
                <a:latin typeface="Verdana" pitchFamily="34" charset="0"/>
                <a:cs typeface="Times New Roman" pitchFamily="18" charset="0"/>
              </a:rPr>
              <a:t>Judge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(http://bit.ly/1KyUOgf).</a:t>
            </a:r>
          </a:p>
          <a:p>
            <a:pPr lvl="1" algn="just"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Laboratórios (¼ ponto) + URI Online </a:t>
            </a:r>
            <a:r>
              <a:rPr lang="pt-BR" sz="1800" dirty="0" err="1" smtClean="0">
                <a:latin typeface="Verdana" pitchFamily="34" charset="0"/>
                <a:cs typeface="Times New Roman" pitchFamily="18" charset="0"/>
              </a:rPr>
              <a:t>Judge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(¼ ponto) serão utilizados para arredondar a </a:t>
            </a:r>
            <a:r>
              <a:rPr lang="pt-BR" sz="1800" b="1" dirty="0" smtClean="0">
                <a:latin typeface="Verdana" pitchFamily="34" charset="0"/>
                <a:cs typeface="Times New Roman" pitchFamily="18" charset="0"/>
              </a:rPr>
              <a:t>Média Final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em até ½ ponto.</a:t>
            </a:r>
          </a:p>
          <a:p>
            <a:pPr algn="just">
              <a:buFontTx/>
              <a:buChar char="•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Listas de exercícios não obrigatórios e exercícios esporádicos:</a:t>
            </a:r>
          </a:p>
          <a:p>
            <a:pPr algn="just">
              <a:buFontTx/>
              <a:buChar char="•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O aluno é livre para fazer ou não.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3. Avaliação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246964-200D-45DF-BE7D-ECBA5C3B4056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 A avaliação do desempenho acadêmico dos alunos é feita a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partir: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da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nota </a:t>
            </a:r>
            <a:r>
              <a:rPr lang="pt-BR" sz="1600" b="1" i="1" dirty="0" err="1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sz="1600" b="1" i="1" baseline="-25000" dirty="0" err="1" smtClean="0">
                <a:latin typeface="Verdana" pitchFamily="34" charset="0"/>
                <a:cs typeface="Times New Roman" pitchFamily="18" charset="0"/>
              </a:rPr>
              <a:t>Final</a:t>
            </a:r>
            <a:r>
              <a:rPr lang="pt-BR" sz="1600" b="1" i="1" baseline="-25000" dirty="0" smtClean="0">
                <a:latin typeface="Verdana" pitchFamily="34" charset="0"/>
                <a:cs typeface="Times New Roman" pitchFamily="18" charset="0"/>
              </a:rPr>
              <a:t>,</a:t>
            </a:r>
            <a:r>
              <a:rPr lang="pt-BR" sz="1000" b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se </a:t>
            </a:r>
            <a:r>
              <a:rPr lang="pt-BR" sz="1600" b="1" i="1" dirty="0" err="1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sz="1600" b="1" i="1" baseline="-25000" dirty="0" err="1" smtClean="0">
                <a:latin typeface="Verdana" pitchFamily="34" charset="0"/>
                <a:cs typeface="Times New Roman" pitchFamily="18" charset="0"/>
              </a:rPr>
              <a:t>Trabs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e</a:t>
            </a:r>
            <a:r>
              <a:rPr lang="pt-BR" sz="1600" b="1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b="1" i="1" dirty="0" err="1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sz="1600" b="1" i="1" baseline="-25000" dirty="0" err="1" smtClean="0">
                <a:latin typeface="Verdana" pitchFamily="34" charset="0"/>
                <a:cs typeface="Times New Roman" pitchFamily="18" charset="0"/>
              </a:rPr>
              <a:t>Provas</a:t>
            </a:r>
            <a:r>
              <a:rPr lang="pt-BR" sz="1600" b="1" i="1" dirty="0" smtClean="0">
                <a:latin typeface="Verdana" pitchFamily="34" charset="0"/>
                <a:cs typeface="Times New Roman" pitchFamily="18" charset="0"/>
              </a:rPr>
              <a:t> ≥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5.0; ou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da menor entre </a:t>
            </a:r>
            <a:r>
              <a:rPr lang="pt-BR" sz="1600" b="1" i="1" dirty="0" err="1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sz="1600" b="1" i="1" baseline="-25000" dirty="0" err="1" smtClean="0">
                <a:latin typeface="Verdana" pitchFamily="34" charset="0"/>
                <a:cs typeface="Times New Roman" pitchFamily="18" charset="0"/>
              </a:rPr>
              <a:t>Trabs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e</a:t>
            </a:r>
            <a:r>
              <a:rPr lang="pt-BR" sz="1600" b="1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b="1" i="1" dirty="0" err="1" smtClean="0">
                <a:latin typeface="Verdana" pitchFamily="34" charset="0"/>
                <a:cs typeface="Times New Roman" pitchFamily="18" charset="0"/>
              </a:rPr>
              <a:t>M</a:t>
            </a:r>
            <a:r>
              <a:rPr lang="pt-BR" sz="1600" b="1" i="1" baseline="-25000" dirty="0" err="1" smtClean="0">
                <a:latin typeface="Verdana" pitchFamily="34" charset="0"/>
                <a:cs typeface="Times New Roman" pitchFamily="18" charset="0"/>
              </a:rPr>
              <a:t>Provas</a:t>
            </a:r>
            <a:r>
              <a:rPr lang="pt-BR" sz="1600" b="1" i="1" baseline="-25000" dirty="0" smtClean="0">
                <a:latin typeface="Verdana" pitchFamily="34" charset="0"/>
                <a:cs typeface="Times New Roman" pitchFamily="18" charset="0"/>
              </a:rPr>
              <a:t> ,</a:t>
            </a:r>
            <a:r>
              <a:rPr lang="pt-BR" sz="1600" b="1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se uma das duas for menor que 5.0 (reprovação),</a:t>
            </a:r>
            <a:r>
              <a:rPr lang="pt-BR" sz="1600" b="1" i="1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com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a atribuição de menções que correspondem, respectivamente, às seguintes equivalências numéricas:</a:t>
            </a: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SS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Superior - 9,0 a 10,0</a:t>
            </a: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MS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Médio Superior - 7,0 a 8,9</a:t>
            </a: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MM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Médio - 5,0 a 6,9</a:t>
            </a: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MI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Médio Inferior - 3,0 a 4,9</a:t>
            </a: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II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Inferior - 0,1 a 2,9</a:t>
            </a:r>
          </a:p>
          <a:p>
            <a:pPr lvl="2"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SR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 - Sem Rendimento - acima de 25%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faltas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4. Desempenho Acadêmico</a:t>
            </a: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F4CE-2FE1-469C-B86D-2B2AE944AA62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Times New Roman" pitchFamily="18" charset="0"/>
              </a:rPr>
              <a:t>  </a:t>
            </a:r>
            <a:endParaRPr lang="pt-BR" sz="1600" b="1" dirty="0"/>
          </a:p>
          <a:p>
            <a:pPr>
              <a:defRPr/>
            </a:pPr>
            <a:r>
              <a:rPr lang="pt-BR" sz="1600" b="1" dirty="0"/>
              <a:t> </a:t>
            </a:r>
          </a:p>
          <a:p>
            <a:pPr>
              <a:defRPr/>
            </a:pPr>
            <a:r>
              <a:rPr lang="pt-BR" sz="1600" b="1" dirty="0"/>
              <a:t> </a:t>
            </a: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5. Calendário Acadêmico</a:t>
            </a:r>
          </a:p>
        </p:txBody>
      </p:sp>
      <p:sp>
        <p:nvSpPr>
          <p:cNvPr id="1229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229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2297" name="Rectangle 5"/>
          <p:cNvSpPr>
            <a:spLocks noChangeArrowheads="1"/>
          </p:cNvSpPr>
          <p:nvPr/>
        </p:nvSpPr>
        <p:spPr bwMode="auto">
          <a:xfrm>
            <a:off x="0" y="5029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sp>
        <p:nvSpPr>
          <p:cNvPr id="15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Primeiro dia de aula: 09/03/2015</a:t>
            </a:r>
          </a:p>
          <a:p>
            <a:pPr algn="just">
              <a:buFontTx/>
              <a:buChar char="•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Último dia de aula: 11/07/2015</a:t>
            </a: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Turma E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Prova 1 e Trabalho 1: 04/05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Prova 2 e Trabalho 2: 29/06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Prova substitutiva: 06/07</a:t>
            </a:r>
          </a:p>
          <a:p>
            <a:pPr algn="just">
              <a:buFontTx/>
              <a:buChar char="•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  <a:sym typeface="Wingdings" pitchFamily="2" charset="2"/>
            </a:endParaRPr>
          </a:p>
          <a:p>
            <a:pPr lvl="2" algn="just">
              <a:buFont typeface="Wingdings" pitchFamily="2" charset="2"/>
              <a:buChar char="Ø"/>
              <a:defRPr/>
            </a:pPr>
            <a:r>
              <a:rPr lang="pt-BR" sz="1800" dirty="0" smtClean="0">
                <a:solidFill>
                  <a:srgbClr val="C00000"/>
                </a:solidFill>
                <a:latin typeface="Verdana" pitchFamily="34" charset="0"/>
                <a:cs typeface="Times New Roman" pitchFamily="18" charset="0"/>
              </a:rPr>
              <a:t> Só fará a prova substitutiva o aluno que faltar a alguma das Provas 1 ou 2. Essa prova substituirá apenas uma das nota.</a:t>
            </a:r>
            <a:endParaRPr lang="pt-BR" sz="1800" dirty="0">
              <a:solidFill>
                <a:srgbClr val="C00000"/>
              </a:solidFill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3FD203-000D-4E59-A3A7-5A7E1F53CF66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Endereço:  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http://aprender.unb.br/</a:t>
            </a:r>
          </a:p>
          <a:p>
            <a:pPr algn="just">
              <a:buFontTx/>
              <a:buChar char="•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Disciplina: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Computação Básica - Prof. Alexandre </a:t>
            </a:r>
            <a:r>
              <a:rPr lang="pt-BR" sz="1800" dirty="0" err="1" smtClean="0">
                <a:latin typeface="Verdana" pitchFamily="34" charset="0"/>
                <a:cs typeface="Times New Roman" pitchFamily="18" charset="0"/>
              </a:rPr>
              <a:t>Zaghetto</a:t>
            </a: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3" algn="just"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800" dirty="0">
                <a:latin typeface="Verdana" pitchFamily="34" charset="0"/>
                <a:cs typeface="Times New Roman" pitchFamily="18" charset="0"/>
              </a:rPr>
              <a:t>Código de Inscrição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cbaz201501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6. Moodle</a:t>
            </a:r>
          </a:p>
        </p:txBody>
      </p:sp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D2F62C-30AE-4521-B094-676FE0663369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77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GUIMARÃES, A. M. &amp; LAGES, N.  A. C.,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Algoritmos e Estrutura de Dados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LTC, 1994.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MIZRAHI, V. V.,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Treinamento em Linguagem C</a:t>
            </a:r>
            <a:r>
              <a:rPr lang="pt-BR" sz="1300" i="1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C</a:t>
            </a:r>
            <a:r>
              <a:rPr lang="pt-BR" sz="1300" b="1" dirty="0">
                <a:latin typeface="Verdana" pitchFamily="34" charset="0"/>
                <a:cs typeface="Times New Roman" pitchFamily="18" charset="0"/>
              </a:rPr>
              <a:t>urso completo em um volume.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3ª Ed. São Paulo: Pearson, 2008.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SCHILDT, H.,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C Completo e Total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3ª Ed. São Paulo: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Makron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Books, 1996.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MENDONÇA, A. &amp; ZELENOVSKY, R.,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Eletrônica Digital: Curso Prático e Exercícios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MZ Editora, 2004. 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GUIMARÂES, A. M.  &amp; LAGES, N. A. C.,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Introdução à Ciência da Computação.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Rio de Janeiro: LTC, 1985.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MONTEIRO, M. A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., Introdução à Organização de Computadores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4ª Ed. Rio de Janeiro: LTC, 2002.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KERNIGHAN, B. W. &amp; RITCHIE, D. M., C</a:t>
            </a:r>
            <a:r>
              <a:rPr lang="pt-BR" sz="1300" i="1" dirty="0">
                <a:latin typeface="Verdana" pitchFamily="34" charset="0"/>
                <a:cs typeface="Times New Roman" pitchFamily="18" charset="0"/>
              </a:rPr>
              <a:t>,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 A Linguagem de Programação Padrão ANSI.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Campus, 1989.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TENENBAUM, A. M.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et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al.,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Estrutura de Dados Usando C.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São Paulo: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Makron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Books,  1995.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7. Bibliografia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de cantos arredondados 7"/>
          <p:cNvSpPr/>
          <p:nvPr/>
        </p:nvSpPr>
        <p:spPr bwMode="auto">
          <a:xfrm>
            <a:off x="928662" y="1643050"/>
            <a:ext cx="7072362" cy="20717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D2F62C-30AE-4521-B094-676FE0663369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77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pt-BR" sz="18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GUIMARÃES, A. M. &amp; LAGES, N.  A. C.,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Algoritmos e Estrutura de Dados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LTC, 1994.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MIZRAHI, V. V.,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Treinamento em Linguagem C</a:t>
            </a:r>
            <a:r>
              <a:rPr lang="pt-BR" sz="1300" i="1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C</a:t>
            </a:r>
            <a:r>
              <a:rPr lang="pt-BR" sz="1300" b="1" dirty="0">
                <a:latin typeface="Verdana" pitchFamily="34" charset="0"/>
                <a:cs typeface="Times New Roman" pitchFamily="18" charset="0"/>
              </a:rPr>
              <a:t>urso completo em um volume.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3ª Ed. São Paulo: Pearson, 2008.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SCHILDT, H.,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C Completo e Total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3ª Ed. São Paulo: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Makron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Books, 1996.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MENDONÇA, A. &amp; ZELENOVSKY, R.,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Eletrônica Digital: Curso Prático e Exercícios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MZ Editora, 2004. 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GUIMARÂES, A. M.  &amp; LAGES, N. A. C.,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Introdução à Ciência da Computação.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Rio de Janeiro: LTC, 1985.</a:t>
            </a:r>
          </a:p>
          <a:p>
            <a:pPr algn="just">
              <a:buFontTx/>
              <a:buChar char="•"/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MONTEIRO, M. A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., Introdução à Organização de Computadores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. 4ª Ed. Rio de Janeiro: LTC, 2002.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KERNIGHAN, B. W. &amp; RITCHIE, D. M., C</a:t>
            </a:r>
            <a:r>
              <a:rPr lang="pt-BR" sz="1300" i="1" dirty="0">
                <a:latin typeface="Verdana" pitchFamily="34" charset="0"/>
                <a:cs typeface="Times New Roman" pitchFamily="18" charset="0"/>
              </a:rPr>
              <a:t>,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 A Linguagem de Programação Padrão ANSI.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Campus, 1989.</a:t>
            </a:r>
          </a:p>
          <a:p>
            <a:pPr algn="just">
              <a:defRPr/>
            </a:pPr>
            <a:endParaRPr lang="pt-BR" sz="13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300" dirty="0">
                <a:latin typeface="Verdana" pitchFamily="34" charset="0"/>
                <a:cs typeface="Times New Roman" pitchFamily="18" charset="0"/>
              </a:rPr>
              <a:t> TENENBAUM, A. M.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et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al., </a:t>
            </a:r>
            <a:r>
              <a:rPr lang="pt-BR" sz="1300" b="1" i="1" dirty="0">
                <a:latin typeface="Verdana" pitchFamily="34" charset="0"/>
                <a:cs typeface="Times New Roman" pitchFamily="18" charset="0"/>
              </a:rPr>
              <a:t>Estrutura de Dados Usando C. 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São Paulo: </a:t>
            </a:r>
            <a:r>
              <a:rPr lang="pt-BR" sz="1300" dirty="0" err="1">
                <a:latin typeface="Verdana" pitchFamily="34" charset="0"/>
                <a:cs typeface="Times New Roman" pitchFamily="18" charset="0"/>
              </a:rPr>
              <a:t>Makron</a:t>
            </a:r>
            <a:r>
              <a:rPr lang="pt-BR" sz="1300" dirty="0">
                <a:latin typeface="Verdana" pitchFamily="34" charset="0"/>
                <a:cs typeface="Times New Roman" pitchFamily="18" charset="0"/>
              </a:rPr>
              <a:t> Books,  1995.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7. Bibliografia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cxnSp>
        <p:nvCxnSpPr>
          <p:cNvPr id="10" name="Conector de seta reta 9"/>
          <p:cNvCxnSpPr/>
          <p:nvPr/>
        </p:nvCxnSpPr>
        <p:spPr bwMode="auto">
          <a:xfrm rot="10800000">
            <a:off x="8001024" y="2357430"/>
            <a:ext cx="35719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Universo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Idade: 14 bilhões de anos.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Número galáxias: 500 bilhões.</a:t>
            </a:r>
          </a:p>
          <a:p>
            <a:pPr lvl="1"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24580" name="Picture 4" descr="Ficheiro:CMB Timeline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2564904"/>
            <a:ext cx="5286412" cy="3376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Via Láctea</a:t>
            </a:r>
          </a:p>
          <a:p>
            <a:pPr lvl="1"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Times New Roman" pitchFamily="18" charset="0"/>
              </a:rPr>
              <a:t> Número de estrelas na Via Láctea: 200 bilhões.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Times New Roman" pitchFamily="18" charset="0"/>
              </a:rPr>
              <a:t> Diâmetro da Via Láctea: 100.000 anos-luz.</a:t>
            </a: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36866" name="Picture 2" descr="File:Galactic longitu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50" y="2564904"/>
            <a:ext cx="3500462" cy="330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1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Sistema Solar</a:t>
            </a: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Posição do Sistema Solar na Via Láctea: 28.000 anos-luz do centro da Via Láctea.</a:t>
            </a: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10" name="Picture 2" descr="File:Galactic longitu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50" y="2564904"/>
            <a:ext cx="3500462" cy="330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0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247236-3E9E-46B1-B0EC-FF35B7D6D622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0. Dados da Oferta</a:t>
            </a:r>
          </a:p>
        </p:txBody>
      </p:sp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928802"/>
            <a:ext cx="7851643" cy="321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7036622" y="268842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LINF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Sistema Solar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Distância média do Sol a Plutão: 5,9 bilhões de km.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25610" name="Picture 10" descr="http://www.aerospaceweb.org/question/astronomy/solar-system/solar-syste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204864"/>
            <a:ext cx="4751457" cy="3714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85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Sistema Solar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Planetas e Sol em escala: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38914" name="Picture 2" descr="planets-inner.only-Relative.to.Ea.Other (58K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348880"/>
            <a:ext cx="6400707" cy="36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87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Sistema Solar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Planetas e Sol em escala: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12" name="Picture 4" descr="Planets.Relative.to.Ea.Other (32K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6827" y="2349750"/>
            <a:ext cx="6416183" cy="359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42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Sistema Solar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Planetas e Sol em escala: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12" name="Picture 6" descr="Planets.Relative.to.Sun (28K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6827" y="2349750"/>
            <a:ext cx="6418026" cy="359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79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earthtimes.org/newsimage/earth-living-planet-report_1552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636912"/>
            <a:ext cx="4461378" cy="334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Terra: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Posição da Terra no Sistema Solar: a 150 milhões de km do Sol. 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Verdana" pitchFamily="34" charset="0"/>
                <a:cs typeface="Times New Roman" pitchFamily="18" charset="0"/>
              </a:rPr>
              <a:t>Idade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: 4,5 </a:t>
            </a:r>
            <a:r>
              <a:rPr lang="en-US" sz="1600" dirty="0" err="1" smtClean="0">
                <a:latin typeface="Verdana" pitchFamily="34" charset="0"/>
                <a:cs typeface="Times New Roman" pitchFamily="18" charset="0"/>
              </a:rPr>
              <a:t>bilhões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 de </a:t>
            </a:r>
            <a:r>
              <a:rPr lang="en-US" sz="1600" dirty="0" err="1" smtClean="0">
                <a:latin typeface="Verdana" pitchFamily="34" charset="0"/>
                <a:cs typeface="Times New Roman" pitchFamily="18" charset="0"/>
              </a:rPr>
              <a:t>anos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Massa: 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0,000003 do Sol.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en-US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Verdana" pitchFamily="34" charset="0"/>
                <a:cs typeface="Times New Roman" pitchFamily="18" charset="0"/>
              </a:rPr>
              <a:t>Diâmetro</a:t>
            </a:r>
            <a:r>
              <a:rPr lang="en-US" sz="1600" dirty="0" smtClean="0">
                <a:latin typeface="Verdana" pitchFamily="34" charset="0"/>
                <a:cs typeface="Times New Roman" pitchFamily="18" charset="0"/>
              </a:rPr>
              <a:t>: 12.756 km.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en-US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90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Terra: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Idade do </a:t>
            </a:r>
            <a:r>
              <a:rPr lang="pt-BR" sz="1600" i="1" dirty="0" smtClean="0">
                <a:latin typeface="Verdana" pitchFamily="34" charset="0"/>
                <a:cs typeface="Times New Roman" pitchFamily="18" charset="0"/>
              </a:rPr>
              <a:t>Homo Sapiens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 200.000 anos.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40964" name="Picture 4" descr="http://blogs.discovery.com/.a/6a00d8341bf67c53ef0148c6f0370f970c-500w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2428868"/>
            <a:ext cx="5595977" cy="3357586"/>
          </a:xfrm>
          <a:prstGeom prst="rect">
            <a:avLst/>
          </a:prstGeom>
          <a:noFill/>
        </p:spPr>
      </p:pic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05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Times New Roman" pitchFamily="18" charset="0"/>
              </a:rPr>
              <a:t>   </a:t>
            </a:r>
          </a:p>
          <a:p>
            <a:pPr lvl="1" algn="just"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14 bilhões (anos)      4,5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bilhões (anos)         200 mil (anos)</a:t>
            </a: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     24 horas                    8 horas                 1,2 segundos     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143009" y="2132856"/>
            <a:ext cx="7215205" cy="1722749"/>
            <a:chOff x="1143009" y="2132856"/>
            <a:chExt cx="7215205" cy="1722749"/>
          </a:xfrm>
        </p:grpSpPr>
        <p:pic>
          <p:nvPicPr>
            <p:cNvPr id="9" name="Picture 2" descr="http://science.nasa.gov/media/medialibrary/2009/07/17/17jul_discoveringearth_resources/bluemarble_apollo17_big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35610" y="2134923"/>
              <a:ext cx="1719535" cy="1720682"/>
            </a:xfrm>
            <a:prstGeom prst="rect">
              <a:avLst/>
            </a:prstGeom>
            <a:noFill/>
          </p:spPr>
        </p:pic>
        <p:pic>
          <p:nvPicPr>
            <p:cNvPr id="10" name="Picture 4" descr="Ficheiro:CMB Timeline75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9" y="2134922"/>
              <a:ext cx="2693828" cy="1720683"/>
            </a:xfrm>
            <a:prstGeom prst="rect">
              <a:avLst/>
            </a:prstGeom>
            <a:noFill/>
          </p:spPr>
        </p:pic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00694" y="2132856"/>
              <a:ext cx="2857520" cy="1722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99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ctr"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7 bilhões de habitantes</a:t>
            </a:r>
          </a:p>
        </p:txBody>
      </p: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6146" name="Picture 2" descr="http://www.earthtimes.org/newsimage/earth-living-planet-report_1552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57" y="1215881"/>
            <a:ext cx="5269463" cy="395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65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9" name="Picture 6" descr="http://singularityhub.com/wp-content/uploads/2011/09/imag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7058812" cy="4320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45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ctr"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200 milhões de habitantes (2,85%)</a:t>
            </a:r>
          </a:p>
        </p:txBody>
      </p:sp>
      <p:pic>
        <p:nvPicPr>
          <p:cNvPr id="1026" name="Picture 2" descr="Localização do Bras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76749"/>
            <a:ext cx="3096344" cy="309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73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A3345A-2F6D-44A1-94B6-C299985B9429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Desenvolver um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“pensamento computacional”:</a:t>
            </a: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Compreender a </a:t>
            </a:r>
            <a:r>
              <a:rPr lang="pt-BR" sz="1800" dirty="0">
                <a:latin typeface="Verdana" pitchFamily="34" charset="0"/>
                <a:cs typeface="Times New Roman" pitchFamily="18" charset="0"/>
              </a:rPr>
              <a:t>organização básica de um computador.</a:t>
            </a:r>
          </a:p>
          <a:p>
            <a:pPr lvl="1" algn="just">
              <a:buFont typeface="Wingdings" pitchFamily="2" charset="2"/>
              <a:buChar char="Ø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Adquirir competência para representar a resolução de problemas por meio de algoritmos.</a:t>
            </a:r>
          </a:p>
          <a:p>
            <a:pPr lvl="1" algn="just">
              <a:buFont typeface="Wingdings" pitchFamily="2" charset="2"/>
              <a:buChar char="Ø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Adquirir conhecimentos básicos em Linguagem de Programação C, padrão ANSI:</a:t>
            </a:r>
          </a:p>
          <a:p>
            <a:pPr lvl="1" algn="just">
              <a:buFont typeface="Wingdings" pitchFamily="2" charset="2"/>
              <a:buChar char="Ø"/>
              <a:defRPr/>
            </a:pPr>
            <a:endParaRPr lang="pt-BR" sz="1800" b="1" dirty="0">
              <a:solidFill>
                <a:srgbClr val="800000"/>
              </a:solidFill>
              <a:latin typeface="Verdana" pitchFamily="34" charset="0"/>
              <a:cs typeface="Times New Roman" pitchFamily="18" charset="0"/>
            </a:endParaRPr>
          </a:p>
          <a:p>
            <a:pPr lvl="2" algn="just">
              <a:buFont typeface="Wingdings" pitchFamily="2" charset="2"/>
              <a:buChar char="ü"/>
              <a:defRPr/>
            </a:pPr>
            <a:r>
              <a:rPr lang="pt-BR" sz="1800" b="1" dirty="0">
                <a:solidFill>
                  <a:srgbClr val="800000"/>
                </a:solidFill>
                <a:latin typeface="Verdana" pitchFamily="34" charset="0"/>
                <a:cs typeface="Times New Roman" pitchFamily="18" charset="0"/>
              </a:rPr>
              <a:t> Não será um curso de C.</a:t>
            </a:r>
          </a:p>
          <a:p>
            <a:pPr marL="914400" lvl="1" indent="-457200">
              <a:buFont typeface="Wingdings" pitchFamily="2" charset="2"/>
              <a:buChar char="Ø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Destinado a alunos que têm pouca ou nenhuma experiência pregressa com programação. 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1. Objetivos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r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Expectativa de vida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77 anos (1º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PIB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per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capita: R$ 64.653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(1º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IDH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0,824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(1º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Analfabetismo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 3,25% (menor do país)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ctr"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2,8 milhões de habitantes (0,04%)</a:t>
            </a:r>
          </a:p>
        </p:txBody>
      </p:sp>
      <p:pic>
        <p:nvPicPr>
          <p:cNvPr id="3074" name="Picture 2" descr="http://www.croydon.com.br/images/mapas/distrito-feder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77996"/>
            <a:ext cx="388620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 bwMode="auto">
          <a:xfrm flipH="1" flipV="1">
            <a:off x="3440365" y="3318356"/>
            <a:ext cx="2931835" cy="758716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6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Número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de pessoas no Centro-Oeste com 25 anos ou mais que concluíram a graduação (Região Centro-Oeste): 391 mil (6,8%).</a:t>
            </a:r>
          </a:p>
        </p:txBody>
      </p:sp>
      <p:pic>
        <p:nvPicPr>
          <p:cNvPr id="9" name="Picture 6" descr="http://www.hoteliernews.com.br/HotelierNews/Hn.Admin/UpLoads4/Imagens/2008/0922/03c519a3-81b5-4f8d-9c01-e8395a4021a4/unb_aere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021942"/>
            <a:ext cx="4190752" cy="2775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0109" y="1951097"/>
            <a:ext cx="2329336" cy="284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Teste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de raciocínio do PISA (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Programme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for 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International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Student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Assessment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)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 Brasil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é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38º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de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44 países.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8194" name="Picture 2" descr="http://alceniguerra.com.br/wp-content/uploads/2014/03/sala-de-au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05" y="2060848"/>
            <a:ext cx="6726571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52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Teste PISA Matemática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1. Xangai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(China)  613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pontos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58. Brasil   391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pontos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65. Peru   368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pontos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Teste PISA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Leitura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1. Xangai(China)  570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pontos</a:t>
            </a: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55.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Brasil  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410 pontos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65. Peru  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384pontos</a:t>
            </a: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Teste PISA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Ciências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1. Xangai(China) 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580 pontos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59.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Brasil  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405 pontos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65. Peru  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373pontos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AutoNum type="arabicPeriod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1266" name="Picture 2" descr="http://correiocodoense.com.br/wp-content/uploads/2014/03/1798258_540556796057761_2111279213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715" y="2420888"/>
            <a:ext cx="3330969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44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Ranking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da educação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OCDE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(Organização para a Cooperação e Desenvolvimento Econômico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):</a:t>
            </a: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marL="342900" indent="-342900" algn="just">
              <a:buAutoNum type="arabicPeriod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2051719" y="1924445"/>
          <a:ext cx="5176791" cy="410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Image" r:id="rId3" imgW="8888889" imgH="7047619" progId="">
                  <p:embed/>
                </p:oleObj>
              </mc:Choice>
              <mc:Fallback>
                <p:oleObj name="Image" r:id="rId3" imgW="8888889" imgH="7047619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19" y="1924445"/>
                        <a:ext cx="5176791" cy="41044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4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Relatório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encomendado pela empresa Pearson à 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Economist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b="1" dirty="0" err="1">
                <a:latin typeface="Verdana" pitchFamily="34" charset="0"/>
                <a:cs typeface="Times New Roman" pitchFamily="18" charset="0"/>
              </a:rPr>
              <a:t>Intelligence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Unit: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B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rasil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só é melhor em educação do que a Indonésia, última colocada em ranking global</a:t>
            </a:r>
          </a:p>
        </p:txBody>
      </p:sp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  <p:pic>
        <p:nvPicPr>
          <p:cNvPr id="8" name="Picture 2" descr="http://i45.tinypic.com/2mqqcq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76872"/>
            <a:ext cx="5256584" cy="3701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8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ONG mexicana Conselho Cidadão para Segurança Pública e Justiça Penal AC.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Brasil tem 16 cidades entre as 50 mais violentas do mundo.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369" y="2420889"/>
            <a:ext cx="3795667" cy="308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0474" y="2420888"/>
            <a:ext cx="4071966" cy="3271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912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Relatório da Anistia Internacional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56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mil assassinatos por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ano (só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8% são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investigados). Hoje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, o Brasil é responsável por 10% de todos os assassinatos cometidos no mundo.</a:t>
            </a:r>
          </a:p>
        </p:txBody>
      </p:sp>
      <p:pic>
        <p:nvPicPr>
          <p:cNvPr id="4102" name="Picture 6" descr="http://veja.abril.com.br/blog/rodrigo-constantino/files/2014/04/ar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26" y="2276872"/>
            <a:ext cx="6506134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15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Instituto Avante Brasil: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em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termos absolutos, o Brasil é 4º país do mundo com maior número de mortes no trânsito, ficando atrás somente da China, Índia e Nigéria.</a:t>
            </a:r>
          </a:p>
        </p:txBody>
      </p:sp>
      <p:pic>
        <p:nvPicPr>
          <p:cNvPr id="25604" name="Picture 4" descr="http://blogvisaosocial.com.br/wp-content/uploads/2014/08/acidente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2951"/>
            <a:ext cx="5642744" cy="373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5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Agencias Internacionais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de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Classificação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de risco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Moody’s: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O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tamanho da dívida e do escândalo de corrupção fizeram a Petrobras perder o grau de investimento por uma das principais agencias internacionais de classificação de risco,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a Moody’s.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Agora a Petrobras é considerada uma empresa de grau especulativo. Ou seja, pouco segura para investidores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419872" y="2996951"/>
          <a:ext cx="2376264" cy="301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Image" r:id="rId3" imgW="10019048" imgH="12698413" progId="">
                  <p:embed/>
                </p:oleObj>
              </mc:Choice>
              <mc:Fallback>
                <p:oleObj name="Image" r:id="rId3" imgW="10019048" imgH="12698413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996951"/>
                        <a:ext cx="2376264" cy="3011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7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21DB80-F087-4125-B800-F227FA97213A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Ao final do curso o aluno deve ter adquirido confiança em sua habilidade de ler e escrever código.</a:t>
            </a:r>
          </a:p>
          <a:p>
            <a:pPr algn="just">
              <a:buFontTx/>
              <a:buChar char="•"/>
              <a:defRPr/>
            </a:pPr>
            <a:endParaRPr lang="pt-BR" sz="18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800" dirty="0">
                <a:latin typeface="Verdana" pitchFamily="34" charset="0"/>
                <a:cs typeface="Times New Roman" pitchFamily="18" charset="0"/>
              </a:rPr>
              <a:t> Vamos cobrir assuntos que não necessariamente são tratados na literatura da forma como serão abordados aqui</a:t>
            </a: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just">
              <a:buFontTx/>
              <a:buChar char="•"/>
              <a:defRPr/>
            </a:pPr>
            <a:endParaRPr lang="pt-BR" sz="18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800" dirty="0" smtClean="0">
                <a:latin typeface="Verdana" pitchFamily="34" charset="0"/>
                <a:cs typeface="Times New Roman" pitchFamily="18" charset="0"/>
              </a:rPr>
              <a:t> Portanto, a presença do aluno em sala de aula e nos laboratórios é essencial.</a:t>
            </a:r>
            <a:endParaRPr lang="pt-BR" sz="18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1. Objetivos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Ministério Meio Ambiente: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Total desmatado entre agosto de 2013 e julho de 2014 foi de 4.848 km².</a:t>
            </a:r>
          </a:p>
        </p:txBody>
      </p:sp>
      <p:pic>
        <p:nvPicPr>
          <p:cNvPr id="9218" name="Picture 2" descr="Info - Desmatamento na Amazônia Legal - Prodes (Foto: Infográfico/G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56" y="2001738"/>
            <a:ext cx="28575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aior parte da madeira apreendida estava pronta para transporte numa clareira, segundo a polícia. (Foto: Assessoria / Polícia Civil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979" y="2289043"/>
            <a:ext cx="4129429" cy="3097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17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 IBGE: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Enchentes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deixaram 1,4 milhão de desabrigados entre 2008 e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2012.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4338" name="Picture 2" descr="enchente, che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40" y="1968875"/>
            <a:ext cx="5950088" cy="3980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0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(2013) Com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309 km de filas, trânsito em SP bate novamente o recorde de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lentidão.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5364" name="Picture 4" descr="otoristas enfrentam trânsito na Marginal Tietê, sentido Rodovia Ayrton Senna, na altura da ponte do Limão, na zona norte de São Paulo, nesta sexta-feira. (Foto: Daniel Teixeira/Estadão Conteúdo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97" y="2204864"/>
            <a:ext cx="7109895" cy="338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54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Tribunal 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de Contas da </a:t>
            </a: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União</a:t>
            </a:r>
            <a:r>
              <a:rPr lang="pt-BR" sz="1600" b="1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mais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de 60% dos hospitais estão sempre superlotados. Faltam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leitos, equipamentos e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médicos.</a:t>
            </a:r>
          </a:p>
        </p:txBody>
      </p:sp>
      <p:pic>
        <p:nvPicPr>
          <p:cNvPr id="26630" name="Picture 6" descr="http://arquivos.tribunadonorte.com.br/fotos/824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5688632" cy="379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53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pt-BR" sz="3600" b="1" dirty="0" smtClean="0"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pt-BR" sz="7200" b="1" dirty="0" smtClean="0">
                <a:latin typeface="Verdana" pitchFamily="34" charset="0"/>
                <a:cs typeface="Times New Roman" pitchFamily="18" charset="0"/>
              </a:rPr>
              <a:t>Ah, mas no futebol...</a:t>
            </a:r>
            <a:endParaRPr lang="pt-BR" sz="7200" dirty="0"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9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980728"/>
            <a:ext cx="693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800" b="1" dirty="0" smtClean="0">
                <a:latin typeface="Verdana" pitchFamily="34" charset="0"/>
                <a:cs typeface="Times New Roman" pitchFamily="18" charset="0"/>
              </a:rPr>
              <a:t>...melhor não lembrar!</a:t>
            </a:r>
            <a:endParaRPr lang="pt-BR" sz="28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7170" name="Picture 2" descr="https://orbt.files.wordpress.com/2014/07/davidluiz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51603"/>
            <a:ext cx="6344228" cy="422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57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pt-BR" sz="3600" b="1" dirty="0" smtClean="0"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pt-BR" sz="6000" b="1" dirty="0" smtClean="0">
                <a:latin typeface="Verdana" pitchFamily="34" charset="0"/>
                <a:cs typeface="Times New Roman" pitchFamily="18" charset="0"/>
              </a:rPr>
              <a:t>Mas “os gringo” agoram os brasileiros...</a:t>
            </a:r>
            <a:endParaRPr lang="pt-BR" sz="6000" dirty="0"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6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80" y="836712"/>
            <a:ext cx="6334472" cy="5129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405880" y="3284984"/>
            <a:ext cx="254171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8800" b="1" dirty="0" smtClean="0">
                <a:latin typeface="Verdana" pitchFamily="34" charset="0"/>
                <a:cs typeface="Times New Roman" pitchFamily="18" charset="0"/>
              </a:rPr>
              <a:t>...?</a:t>
            </a:r>
            <a:endParaRPr lang="pt-BR" sz="8800" dirty="0"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77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Daily Mail (2015):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Brasil é o segundo país mais perigoso para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mulheres viajarem. O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país "continua nas garras da violência generalizada das gangues criminosas e da polícia abusiva".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Dados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do Ministério da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Saúde indicam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o aumento de 157% dos casos de estupro entre 2009 e 2012, "estimulados pela cultura machista do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país“.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3314" name="Picture 2" descr="Mulheres passando protetor solar na pra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5457311" cy="306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14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Mas nós somos um BRIC...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14338" name="Picture 2" descr="https://www.algosobre.com.br/images/stories/artigos/administracao/brazil_takes_o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40400"/>
            <a:ext cx="3058236" cy="403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98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B0CF6-7278-412B-AC21-3EEC32C8AA02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O histórico da computação</a:t>
            </a: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Organização básica de um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computador</a:t>
            </a: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Conceito de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algoritmo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Algoritmos seqüenciais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Algoritmos com alternativas:</a:t>
            </a: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simples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compostas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aninhadas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de múltipla escolha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2. Conteúdo Programático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1094184" y="1311146"/>
            <a:ext cx="6934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...será?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7" name="Picture 4" descr="http://177.70.20.28/i/d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31986"/>
            <a:ext cx="3058236" cy="404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 smtClean="0">
                <a:latin typeface="Verdana" pitchFamily="34" charset="0"/>
              </a:rPr>
              <a:t>8. Onde Estamos?</a:t>
            </a:r>
            <a:endParaRPr lang="pt-BR" sz="1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0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  <p:pic>
        <p:nvPicPr>
          <p:cNvPr id="4" name="inuti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960" y="1070456"/>
            <a:ext cx="4577544" cy="257285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214942" y="1000108"/>
            <a:ext cx="35719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não sabemos escolher presidente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não sabemos tomar conta da gente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não sabemos nem escovar os dente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Tem gringo pensando que </a:t>
            </a:r>
            <a:r>
              <a:rPr lang="pt-BR" sz="1200" dirty="0" err="1" smtClean="0">
                <a:latin typeface="Arial" pitchFamily="34" charset="0"/>
                <a:cs typeface="Arial" pitchFamily="34" charset="0"/>
              </a:rPr>
              <a:t>nóis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 é indigente</a:t>
            </a:r>
          </a:p>
          <a:p>
            <a:endParaRPr lang="pt-BR" sz="12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somos 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somos 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somos 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Inútil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somos inútil</a:t>
            </a:r>
          </a:p>
          <a:p>
            <a:endParaRPr lang="pt-BR" sz="12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faz carro e não sabe guiar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faz trilho e não tem trem prá botar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faz filho e não consegue criar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pede grana e não consegue pagar</a:t>
            </a:r>
          </a:p>
          <a:p>
            <a:endParaRPr lang="pt-BR" sz="12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(Refrão)</a:t>
            </a:r>
          </a:p>
          <a:p>
            <a:endParaRPr lang="pt-BR" sz="12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faz música e não consegue gravar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escreve livro e não consegue publicar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escreve peça e não consegue encenar</a:t>
            </a:r>
          </a:p>
          <a:p>
            <a:r>
              <a:rPr lang="pt-BR" sz="1200" dirty="0" smtClean="0">
                <a:latin typeface="Arial" pitchFamily="34" charset="0"/>
                <a:cs typeface="Arial" pitchFamily="34" charset="0"/>
              </a:rPr>
              <a:t>A gente joga bola e não consegue ganhar</a:t>
            </a:r>
            <a:endParaRPr lang="pt-BR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3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1668864"/>
            <a:ext cx="7702624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7200" b="1" dirty="0" smtClean="0">
                <a:latin typeface="Verdana" pitchFamily="34" charset="0"/>
                <a:cs typeface="Times New Roman" pitchFamily="18" charset="0"/>
              </a:rPr>
              <a:t>Será que “a gente somos inútil”?</a:t>
            </a:r>
            <a:endParaRPr lang="pt-BR" sz="7200" dirty="0"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6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1311146"/>
            <a:ext cx="7772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pt-BR" sz="7200" b="1" dirty="0" smtClean="0"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pt-BR" sz="7200" b="1" dirty="0" smtClean="0">
                <a:latin typeface="Verdana" pitchFamily="34" charset="0"/>
                <a:cs typeface="Times New Roman" pitchFamily="18" charset="0"/>
              </a:rPr>
              <a:t>Não! Mas...</a:t>
            </a:r>
          </a:p>
          <a:p>
            <a:pPr>
              <a:defRPr/>
            </a:pPr>
            <a:endParaRPr lang="pt-BR" sz="7200" dirty="0"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09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1311146"/>
            <a:ext cx="777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7200" b="1" dirty="0" smtClean="0">
                <a:latin typeface="Verdana" pitchFamily="34" charset="0"/>
                <a:cs typeface="Times New Roman" pitchFamily="18" charset="0"/>
              </a:rPr>
              <a:t>...é preciso colocar nossa criatividade em ação.</a:t>
            </a:r>
          </a:p>
        </p:txBody>
      </p:sp>
    </p:spTree>
    <p:extLst>
      <p:ext uri="{BB962C8B-B14F-4D97-AF65-F5344CB8AC3E}">
        <p14:creationId xmlns:p14="http://schemas.microsoft.com/office/powerpoint/2010/main" val="1545792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2097430"/>
            <a:ext cx="77724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6600" b="1" dirty="0" smtClean="0">
                <a:latin typeface="Verdana" pitchFamily="34" charset="0"/>
                <a:cs typeface="Times New Roman" pitchFamily="18" charset="0"/>
              </a:rPr>
              <a:t>Criatividade de verdade,...</a:t>
            </a:r>
          </a:p>
        </p:txBody>
      </p:sp>
    </p:spTree>
    <p:extLst>
      <p:ext uri="{BB962C8B-B14F-4D97-AF65-F5344CB8AC3E}">
        <p14:creationId xmlns:p14="http://schemas.microsoft.com/office/powerpoint/2010/main" val="341022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1311146"/>
            <a:ext cx="7772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5400" b="1" dirty="0" smtClean="0">
                <a:latin typeface="Verdana" pitchFamily="34" charset="0"/>
                <a:cs typeface="Times New Roman" pitchFamily="18" charset="0"/>
              </a:rPr>
              <a:t>...não essa coisa de que a gente se orgulha, mas que não resolve problema algum.</a:t>
            </a:r>
          </a:p>
        </p:txBody>
      </p:sp>
    </p:spTree>
    <p:extLst>
      <p:ext uri="{BB962C8B-B14F-4D97-AF65-F5344CB8AC3E}">
        <p14:creationId xmlns:p14="http://schemas.microsoft.com/office/powerpoint/2010/main" val="683223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F25914-00E8-48FE-8C58-8BBE642FC8FC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02B18-2DCF-4284-9247-5E7AB750F029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  <p:sp>
        <p:nvSpPr>
          <p:cNvPr id="6" name="Text Box 2052"/>
          <p:cNvSpPr txBox="1">
            <a:spLocks noChangeArrowheads="1"/>
          </p:cNvSpPr>
          <p:nvPr/>
        </p:nvSpPr>
        <p:spPr bwMode="auto">
          <a:xfrm>
            <a:off x="685800" y="1607309"/>
            <a:ext cx="77724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400" b="1" dirty="0" smtClean="0">
                <a:latin typeface="Verdana" pitchFamily="34" charset="0"/>
                <a:cs typeface="Times New Roman" pitchFamily="18" charset="0"/>
              </a:rPr>
              <a:t>E quem são as pessoas que têm as melhores condições de colocar a verdadeira criatividade a serviço da sociedade?</a:t>
            </a:r>
          </a:p>
        </p:txBody>
      </p:sp>
    </p:spTree>
    <p:extLst>
      <p:ext uri="{BB962C8B-B14F-4D97-AF65-F5344CB8AC3E}">
        <p14:creationId xmlns:p14="http://schemas.microsoft.com/office/powerpoint/2010/main" val="176726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1DCC5-C0E3-4DC8-B742-F6C8D48B9E78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" name="Text Box 2052"/>
          <p:cNvSpPr txBox="1">
            <a:spLocks noChangeArrowheads="1"/>
          </p:cNvSpPr>
          <p:nvPr/>
        </p:nvSpPr>
        <p:spPr bwMode="auto">
          <a:xfrm>
            <a:off x="1071563" y="1285875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lvl="1" algn="r">
              <a:defRPr/>
            </a:pPr>
            <a:r>
              <a:rPr lang="pt-BR" sz="1600" b="1" dirty="0">
                <a:latin typeface="Verdana" pitchFamily="34" charset="0"/>
                <a:cs typeface="Times New Roman" pitchFamily="18" charset="0"/>
              </a:rPr>
              <a:t>Expectativa de vida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77 anos (1º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PIB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per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capita: R$ 64.653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(1º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IDH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0,824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(1º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lvl="1" algn="r">
              <a:defRPr/>
            </a:pPr>
            <a:r>
              <a:rPr lang="pt-BR" sz="1600" b="1" dirty="0" smtClean="0">
                <a:latin typeface="Verdana" pitchFamily="34" charset="0"/>
                <a:cs typeface="Times New Roman" pitchFamily="18" charset="0"/>
              </a:rPr>
              <a:t>Analfabetismo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 3,25% (menor do país)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</p:txBody>
      </p:sp>
      <p:pic>
        <p:nvPicPr>
          <p:cNvPr id="3074" name="Picture 2" descr="http://www.croydon.com.br/images/mapas/distrito-feder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77996"/>
            <a:ext cx="388620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Resultado de imagem para universidade de brasí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77" y="2203838"/>
            <a:ext cx="2007178" cy="105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052"/>
          <p:cNvSpPr txBox="1">
            <a:spLocks noChangeArrowheads="1"/>
          </p:cNvSpPr>
          <p:nvPr/>
        </p:nvSpPr>
        <p:spPr bwMode="auto">
          <a:xfrm>
            <a:off x="685800" y="2373807"/>
            <a:ext cx="7772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400" b="1" dirty="0" smtClean="0">
                <a:latin typeface="Verdana" pitchFamily="34" charset="0"/>
                <a:cs typeface="Times New Roman" pitchFamily="18" charset="0"/>
              </a:rPr>
              <a:t>            ?</a:t>
            </a:r>
          </a:p>
        </p:txBody>
      </p:sp>
    </p:spTree>
    <p:extLst>
      <p:ext uri="{BB962C8B-B14F-4D97-AF65-F5344CB8AC3E}">
        <p14:creationId xmlns:p14="http://schemas.microsoft.com/office/powerpoint/2010/main" val="291042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D7854-11F8-4335-943C-6EAC815E6BE4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pt-BR" sz="13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sz="4000" dirty="0">
                <a:latin typeface="Verdana" pitchFamily="34" charset="0"/>
                <a:cs typeface="Times New Roman" pitchFamily="18" charset="0"/>
              </a:rPr>
              <a:t>"A certain percentage of children have the habit of thinking; one of the aims of education is to cure them of this habit</a:t>
            </a:r>
            <a:r>
              <a:rPr lang="en-US" sz="4000" dirty="0" smtClean="0">
                <a:latin typeface="Verdana" pitchFamily="34" charset="0"/>
                <a:cs typeface="Times New Roman" pitchFamily="18" charset="0"/>
              </a:rPr>
              <a:t>."</a:t>
            </a:r>
            <a:endParaRPr lang="en-US" sz="4000" dirty="0"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endParaRPr lang="en-US" sz="4000" dirty="0">
              <a:latin typeface="Verdana" pitchFamily="34" charset="0"/>
              <a:cs typeface="Times New Roman" pitchFamily="18" charset="0"/>
            </a:endParaRPr>
          </a:p>
          <a:p>
            <a:pPr algn="r">
              <a:defRPr/>
            </a:pPr>
            <a:r>
              <a:rPr lang="en-US" sz="1300" dirty="0">
                <a:latin typeface="Verdana" pitchFamily="34" charset="0"/>
                <a:cs typeface="Times New Roman" pitchFamily="18" charset="0"/>
              </a:rPr>
              <a:t>Bertrand Arthur William Russell, </a:t>
            </a:r>
          </a:p>
          <a:p>
            <a:pPr algn="r">
              <a:defRPr/>
            </a:pP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matemático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, </a:t>
            </a: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filósofos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 e </a:t>
            </a: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lógico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,</a:t>
            </a:r>
          </a:p>
          <a:p>
            <a:pPr algn="r">
              <a:defRPr/>
            </a:pP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em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seu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Verdana" pitchFamily="34" charset="0"/>
                <a:cs typeface="Times New Roman" pitchFamily="18" charset="0"/>
              </a:rPr>
              <a:t>livro</a:t>
            </a:r>
            <a:r>
              <a:rPr lang="en-US" sz="1300" dirty="0">
                <a:latin typeface="Verdana" pitchFamily="34" charset="0"/>
                <a:cs typeface="Times New Roman" pitchFamily="18" charset="0"/>
              </a:rPr>
              <a:t> “</a:t>
            </a:r>
            <a:r>
              <a:rPr lang="en-US" sz="1300" i="1" dirty="0">
                <a:latin typeface="Verdana" pitchFamily="34" charset="0"/>
                <a:cs typeface="Times New Roman" pitchFamily="18" charset="0"/>
              </a:rPr>
              <a:t>What I Believe”.</a:t>
            </a:r>
          </a:p>
          <a:p>
            <a:pPr algn="r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765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0A174C-4A74-4F21-9DDB-09CE2E99516B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Algoritmos com repetição:</a:t>
            </a:r>
          </a:p>
          <a:p>
            <a:pPr algn="just"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com teste no início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com teste no fim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ü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com variável de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controle</a:t>
            </a:r>
          </a:p>
          <a:p>
            <a:pPr lvl="1" algn="just">
              <a:buFont typeface="Wingdings" pitchFamily="2" charset="2"/>
              <a:buChar char="ü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Vetores e matrizes (</a:t>
            </a:r>
            <a:r>
              <a:rPr lang="pt-BR" sz="1600" i="1" dirty="0" err="1" smtClean="0">
                <a:latin typeface="Verdana" pitchFamily="34" charset="0"/>
                <a:cs typeface="Times New Roman" pitchFamily="18" charset="0"/>
              </a:rPr>
              <a:t>Arrays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Seqüência de Caracteres (</a:t>
            </a:r>
            <a:r>
              <a:rPr lang="pt-BR" sz="1600" i="1" dirty="0" smtClean="0">
                <a:latin typeface="Verdana" pitchFamily="34" charset="0"/>
                <a:cs typeface="Times New Roman" pitchFamily="18" charset="0"/>
              </a:rPr>
              <a:t>Strings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Registros (</a:t>
            </a:r>
            <a:r>
              <a:rPr lang="pt-BR" sz="1600" i="1" dirty="0" err="1" smtClean="0">
                <a:latin typeface="Verdana" pitchFamily="34" charset="0"/>
                <a:cs typeface="Times New Roman" pitchFamily="18" charset="0"/>
              </a:rPr>
              <a:t>Structs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)</a:t>
            </a:r>
          </a:p>
          <a:p>
            <a:pPr algn="just"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 err="1" smtClean="0">
                <a:latin typeface="Verdana" pitchFamily="34" charset="0"/>
                <a:cs typeface="Times New Roman" pitchFamily="18" charset="0"/>
              </a:rPr>
              <a:t>Subalgoritmos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(Funções)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Ponteiros</a:t>
            </a: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2. Conteúdo Programático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6ECB17-315F-4E0A-BD6D-950AD9BAF6C6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1600" dirty="0">
                <a:latin typeface="Verdana" pitchFamily="34" charset="0"/>
                <a:cs typeface="Times New Roman" pitchFamily="18" charset="0"/>
              </a:rPr>
              <a:t>Arquivos</a:t>
            </a: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Recursividade</a:t>
            </a: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Ordenação e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Busca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7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2. Conteúdo Programático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57D533-C2F4-446C-A53A-D054831E7082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 A menção será baseada em 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2 provas, 2 trabalhos, 10 laboratórios e uma lista de exercícios realizada no </a:t>
            </a:r>
            <a:r>
              <a:rPr lang="pt-BR" sz="1600" i="1" dirty="0" smtClean="0">
                <a:latin typeface="Verdana" pitchFamily="34" charset="0"/>
                <a:cs typeface="Times New Roman" pitchFamily="18" charset="0"/>
              </a:rPr>
              <a:t>URI Online </a:t>
            </a:r>
            <a:r>
              <a:rPr lang="pt-BR" sz="1600" i="1" dirty="0" err="1" smtClean="0">
                <a:latin typeface="Verdana" pitchFamily="34" charset="0"/>
                <a:cs typeface="Times New Roman" pitchFamily="18" charset="0"/>
              </a:rPr>
              <a:t>Judge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.</a:t>
            </a: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 A média final será dada por</a:t>
            </a:r>
            <a:r>
              <a:rPr lang="pt-BR" sz="1600" dirty="0" smtClean="0">
                <a:latin typeface="Verdana" pitchFamily="34" charset="0"/>
                <a:cs typeface="Times New Roman" pitchFamily="18" charset="0"/>
              </a:rPr>
              <a:t>:</a:t>
            </a: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6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3. Avaliação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468563" y="2974990"/>
          <a:ext cx="394335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3" imgW="1866090" imgH="393529" progId="Equation.DSMT4">
                  <p:embed/>
                </p:oleObj>
              </mc:Choice>
              <mc:Fallback>
                <p:oleObj name="Equation" r:id="rId3" imgW="1866090" imgH="393529" progId="Equation.DSMT4">
                  <p:embed/>
                  <p:pic>
                    <p:nvPicPr>
                      <p:cNvPr id="0" name="Picture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2974990"/>
                        <a:ext cx="3943350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027" name="Object 6"/>
          <p:cNvGraphicFramePr>
            <a:graphicFrameLocks noChangeAspect="1"/>
          </p:cNvGraphicFramePr>
          <p:nvPr/>
        </p:nvGraphicFramePr>
        <p:xfrm>
          <a:off x="1357335" y="4046551"/>
          <a:ext cx="2357438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5" imgW="1117115" imgH="622030" progId="Equation.DSMT4">
                  <p:embed/>
                </p:oleObj>
              </mc:Choice>
              <mc:Fallback>
                <p:oleObj name="Equation" r:id="rId5" imgW="1117115" imgH="622030" progId="Equation.DSMT4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35" y="4046551"/>
                        <a:ext cx="2357438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028" name="Object 9"/>
          <p:cNvGraphicFramePr>
            <a:graphicFrameLocks noChangeAspect="1"/>
          </p:cNvGraphicFramePr>
          <p:nvPr/>
        </p:nvGraphicFramePr>
        <p:xfrm>
          <a:off x="5054623" y="4286271"/>
          <a:ext cx="273208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Equation" r:id="rId7" imgW="1295400" imgH="393700" progId="Equation.DSMT4">
                  <p:embed/>
                </p:oleObj>
              </mc:Choice>
              <mc:Fallback>
                <p:oleObj name="Equation" r:id="rId7" imgW="1295400" imgH="393700" progId="Equation.DSMT4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4623" y="4286271"/>
                        <a:ext cx="2732087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E1E77-F1BA-4DA4-8402-702C27B98F33}" type="datetime1">
              <a:rPr lang="pt-BR" smtClean="0"/>
              <a:pPr>
                <a:defRPr/>
              </a:pPr>
              <a:t>28/03/15</a:t>
            </a:fld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BB5416-059D-4998-BF06-CA0A87FA1185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5" name="Text Box 2052"/>
          <p:cNvSpPr txBox="1">
            <a:spLocks noChangeArrowheads="1"/>
          </p:cNvSpPr>
          <p:nvPr/>
        </p:nvSpPr>
        <p:spPr bwMode="auto">
          <a:xfrm>
            <a:off x="990600" y="1349375"/>
            <a:ext cx="6934200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pt-BR" sz="1600" dirty="0">
                <a:latin typeface="Verdana" pitchFamily="34" charset="0"/>
                <a:cs typeface="Times New Roman" pitchFamily="18" charset="0"/>
              </a:rPr>
              <a:t>  O aluno será aprovado se:</a:t>
            </a: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6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pt-BR" sz="16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  <a:p>
            <a:pPr algn="just">
              <a:buFontTx/>
              <a:buChar char="•"/>
              <a:defRPr/>
            </a:pPr>
            <a:endParaRPr lang="pt-BR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2050" name="Object 10"/>
          <p:cNvGraphicFramePr>
            <a:graphicFrameLocks noChangeAspect="1"/>
          </p:cNvGraphicFramePr>
          <p:nvPr/>
        </p:nvGraphicFramePr>
        <p:xfrm>
          <a:off x="1055688" y="3000375"/>
          <a:ext cx="71024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3" imgW="3556000" imgH="228600" progId="Equation.DSMT4">
                  <p:embed/>
                </p:oleObj>
              </mc:Choice>
              <mc:Fallback>
                <p:oleObj name="Equation" r:id="rId3" imgW="3556000" imgH="228600" progId="Equation.DSMT4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3000375"/>
                        <a:ext cx="71024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2051"/>
          <p:cNvSpPr txBox="1">
            <a:spLocks noChangeArrowheads="1"/>
          </p:cNvSpPr>
          <p:nvPr/>
        </p:nvSpPr>
        <p:spPr bwMode="auto">
          <a:xfrm>
            <a:off x="685800" y="84296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b="1" dirty="0">
                <a:latin typeface="Verdana" pitchFamily="34" charset="0"/>
              </a:rPr>
              <a:t>3. Avaliação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10176</TotalTime>
  <Words>2341</Words>
  <Application>Microsoft Macintosh PowerPoint</Application>
  <PresentationFormat>On-screen Show (4:3)</PresentationFormat>
  <Paragraphs>593</Paragraphs>
  <Slides>59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Estrutura padrão</vt:lpstr>
      <vt:lpstr>Equation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Brasil Telecom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Básica</dc:title>
  <dc:subject>Algoritmos e Programação de Computadores</dc:subject>
  <dc:creator>Alexandre Zaghetto</dc:creator>
  <cp:keywords>Universidade de Brasília, Departamento de Ciência da Computação</cp:keywords>
  <cp:lastModifiedBy>Stéphannie Chiang</cp:lastModifiedBy>
  <cp:revision>1446</cp:revision>
  <dcterms:created xsi:type="dcterms:W3CDTF">2002-12-12T12:34:29Z</dcterms:created>
  <dcterms:modified xsi:type="dcterms:W3CDTF">2015-03-28T19:58:23Z</dcterms:modified>
  <cp:category>Computação</cp:category>
</cp:coreProperties>
</file>